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2" r:id="rId2"/>
  </p:sldMasterIdLst>
  <p:notesMasterIdLst>
    <p:notesMasterId r:id="rId14"/>
  </p:notesMasterIdLst>
  <p:handoutMasterIdLst>
    <p:handoutMasterId r:id="rId15"/>
  </p:handoutMasterIdLst>
  <p:sldIdLst>
    <p:sldId id="32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</p:sldIdLst>
  <p:sldSz cx="9144000" cy="6858000" type="screen4x3"/>
  <p:notesSz cx="6669088" cy="9926638"/>
  <p:defaultTextStyle>
    <a:defPPr>
      <a:defRPr lang="sv-S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22"/>
    <a:srgbClr val="717074"/>
    <a:srgbClr val="919195"/>
    <a:srgbClr val="BFC0C4"/>
    <a:srgbClr val="FDBB2F"/>
    <a:srgbClr val="7BC1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439" autoAdjust="0"/>
  </p:normalViewPr>
  <p:slideViewPr>
    <p:cSldViewPr showGuides="1">
      <p:cViewPr>
        <p:scale>
          <a:sx n="80" d="100"/>
          <a:sy n="80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89940" tIns="44970" rIns="89940" bIns="4497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1"/>
          </a:xfrm>
          <a:prstGeom prst="rect">
            <a:avLst/>
          </a:prstGeom>
        </p:spPr>
        <p:txBody>
          <a:bodyPr vert="horz" lIns="89940" tIns="44970" rIns="89940" bIns="44970" rtlCol="0"/>
          <a:lstStyle>
            <a:lvl1pPr algn="r">
              <a:defRPr sz="1200"/>
            </a:lvl1pPr>
          </a:lstStyle>
          <a:p>
            <a:fld id="{D17492A8-4AB9-47DF-A9B8-749841B50D65}" type="datetimeFigureOut">
              <a:rPr lang="sv-SE" smtClean="0"/>
              <a:pPr/>
              <a:t>2014-05-03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1"/>
          </a:xfrm>
          <a:prstGeom prst="rect">
            <a:avLst/>
          </a:prstGeom>
        </p:spPr>
        <p:txBody>
          <a:bodyPr vert="horz" lIns="89940" tIns="44970" rIns="89940" bIns="4497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1"/>
          </a:xfrm>
          <a:prstGeom prst="rect">
            <a:avLst/>
          </a:prstGeom>
        </p:spPr>
        <p:txBody>
          <a:bodyPr vert="horz" lIns="89940" tIns="44970" rIns="89940" bIns="44970" rtlCol="0" anchor="b"/>
          <a:lstStyle>
            <a:lvl1pPr algn="r">
              <a:defRPr sz="1200"/>
            </a:lvl1pPr>
          </a:lstStyle>
          <a:p>
            <a:fld id="{CE9C0D64-AE2F-4E67-897B-8AEE2223DEC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5152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40" tIns="44970" rIns="89940" bIns="4497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40" tIns="44970" rIns="89940" bIns="449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40" tIns="44970" rIns="89940" bIns="449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 smtClean="0"/>
              <a:t>Klicka här för att ändra format på bakgrundstexten</a:t>
            </a:r>
          </a:p>
          <a:p>
            <a:pPr lvl="1"/>
            <a:r>
              <a:rPr lang="sv-SE" noProof="0" dirty="0" smtClean="0"/>
              <a:t>Nivå två</a:t>
            </a:r>
          </a:p>
          <a:p>
            <a:pPr lvl="2"/>
            <a:r>
              <a:rPr lang="sv-SE" noProof="0" dirty="0" smtClean="0"/>
              <a:t>Nivå tre</a:t>
            </a:r>
          </a:p>
          <a:p>
            <a:pPr lvl="3"/>
            <a:r>
              <a:rPr lang="sv-SE" noProof="0" dirty="0" smtClean="0"/>
              <a:t>Nivå fyra</a:t>
            </a:r>
          </a:p>
          <a:p>
            <a:pPr lvl="4"/>
            <a:r>
              <a:rPr lang="sv-SE" noProof="0" dirty="0" smtClean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40" tIns="44970" rIns="89940" bIns="4497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4"/>
            <a:ext cx="2889938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40" tIns="44970" rIns="89940" bIns="449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F460EE36-0146-49DA-BFC7-CC427FC2C419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221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0EE36-0146-49DA-BFC7-CC427FC2C41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94071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0EE36-0146-49DA-BFC7-CC427FC2C41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420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Bildobjekt 82" descr="BCargo_LT_RGBp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2000" y="1004400"/>
            <a:ext cx="6161878" cy="1667332"/>
          </a:xfrm>
          <a:prstGeom prst="rect">
            <a:avLst/>
          </a:prstGeom>
        </p:spPr>
      </p:pic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-344488" y="182563"/>
            <a:ext cx="287338" cy="6491287"/>
            <a:chOff x="-181" y="115"/>
            <a:chExt cx="5783" cy="4089"/>
          </a:xfrm>
        </p:grpSpPr>
        <p:sp>
          <p:nvSpPr>
            <p:cNvPr id="6" name="Line 144"/>
            <p:cNvSpPr>
              <a:spLocks noChangeShapeType="1"/>
            </p:cNvSpPr>
            <p:nvPr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" name="Line 145"/>
            <p:cNvSpPr>
              <a:spLocks noChangeShapeType="1"/>
            </p:cNvSpPr>
            <p:nvPr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8" name="Line 146"/>
            <p:cNvSpPr>
              <a:spLocks noChangeShapeType="1"/>
            </p:cNvSpPr>
            <p:nvPr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9" name="Line 147"/>
            <p:cNvSpPr>
              <a:spLocks noChangeShapeType="1"/>
            </p:cNvSpPr>
            <p:nvPr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0" name="Line 148"/>
            <p:cNvSpPr>
              <a:spLocks noChangeShapeType="1"/>
            </p:cNvSpPr>
            <p:nvPr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" name="Line 149"/>
            <p:cNvSpPr>
              <a:spLocks noChangeShapeType="1"/>
            </p:cNvSpPr>
            <p:nvPr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" name="Line 150"/>
            <p:cNvSpPr>
              <a:spLocks noChangeShapeType="1"/>
            </p:cNvSpPr>
            <p:nvPr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3" name="Line 151"/>
            <p:cNvSpPr>
              <a:spLocks noChangeShapeType="1"/>
            </p:cNvSpPr>
            <p:nvPr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4" name="Line 152"/>
            <p:cNvSpPr>
              <a:spLocks noChangeShapeType="1"/>
            </p:cNvSpPr>
            <p:nvPr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5" name="Line 153"/>
            <p:cNvSpPr>
              <a:spLocks noChangeShapeType="1"/>
            </p:cNvSpPr>
            <p:nvPr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6" name="Line 154"/>
            <p:cNvSpPr>
              <a:spLocks noChangeShapeType="1"/>
            </p:cNvSpPr>
            <p:nvPr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7" name="Line 155"/>
            <p:cNvSpPr>
              <a:spLocks noChangeShapeType="1"/>
            </p:cNvSpPr>
            <p:nvPr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8" name="Line 156"/>
            <p:cNvSpPr>
              <a:spLocks noChangeShapeType="1"/>
            </p:cNvSpPr>
            <p:nvPr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9" name="Line 157"/>
            <p:cNvSpPr>
              <a:spLocks noChangeShapeType="1"/>
            </p:cNvSpPr>
            <p:nvPr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0" name="Line 158"/>
            <p:cNvSpPr>
              <a:spLocks noChangeShapeType="1"/>
            </p:cNvSpPr>
            <p:nvPr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1" name="Line 159"/>
            <p:cNvSpPr>
              <a:spLocks noChangeShapeType="1"/>
            </p:cNvSpPr>
            <p:nvPr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grpSp>
        <p:nvGrpSpPr>
          <p:cNvPr id="22" name="Group 161"/>
          <p:cNvGrpSpPr>
            <a:grpSpLocks/>
          </p:cNvGrpSpPr>
          <p:nvPr/>
        </p:nvGrpSpPr>
        <p:grpSpPr bwMode="auto">
          <a:xfrm>
            <a:off x="9209088" y="182563"/>
            <a:ext cx="287337" cy="6491287"/>
            <a:chOff x="-181" y="115"/>
            <a:chExt cx="5783" cy="4089"/>
          </a:xfrm>
        </p:grpSpPr>
        <p:sp>
          <p:nvSpPr>
            <p:cNvPr id="23" name="Line 162"/>
            <p:cNvSpPr>
              <a:spLocks noChangeShapeType="1"/>
            </p:cNvSpPr>
            <p:nvPr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4" name="Line 163"/>
            <p:cNvSpPr>
              <a:spLocks noChangeShapeType="1"/>
            </p:cNvSpPr>
            <p:nvPr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5" name="Line 164"/>
            <p:cNvSpPr>
              <a:spLocks noChangeShapeType="1"/>
            </p:cNvSpPr>
            <p:nvPr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6" name="Line 165"/>
            <p:cNvSpPr>
              <a:spLocks noChangeShapeType="1"/>
            </p:cNvSpPr>
            <p:nvPr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7" name="Line 166"/>
            <p:cNvSpPr>
              <a:spLocks noChangeShapeType="1"/>
            </p:cNvSpPr>
            <p:nvPr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8" name="Line 167"/>
            <p:cNvSpPr>
              <a:spLocks noChangeShapeType="1"/>
            </p:cNvSpPr>
            <p:nvPr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29" name="Line 168"/>
            <p:cNvSpPr>
              <a:spLocks noChangeShapeType="1"/>
            </p:cNvSpPr>
            <p:nvPr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0" name="Line 169"/>
            <p:cNvSpPr>
              <a:spLocks noChangeShapeType="1"/>
            </p:cNvSpPr>
            <p:nvPr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1" name="Line 170"/>
            <p:cNvSpPr>
              <a:spLocks noChangeShapeType="1"/>
            </p:cNvSpPr>
            <p:nvPr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2" name="Line 171"/>
            <p:cNvSpPr>
              <a:spLocks noChangeShapeType="1"/>
            </p:cNvSpPr>
            <p:nvPr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3" name="Line 172"/>
            <p:cNvSpPr>
              <a:spLocks noChangeShapeType="1"/>
            </p:cNvSpPr>
            <p:nvPr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4" name="Line 173"/>
            <p:cNvSpPr>
              <a:spLocks noChangeShapeType="1"/>
            </p:cNvSpPr>
            <p:nvPr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5" name="Line 174"/>
            <p:cNvSpPr>
              <a:spLocks noChangeShapeType="1"/>
            </p:cNvSpPr>
            <p:nvPr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6" name="Line 175"/>
            <p:cNvSpPr>
              <a:spLocks noChangeShapeType="1"/>
            </p:cNvSpPr>
            <p:nvPr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7" name="Line 176"/>
            <p:cNvSpPr>
              <a:spLocks noChangeShapeType="1"/>
            </p:cNvSpPr>
            <p:nvPr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38" name="Line 177"/>
            <p:cNvSpPr>
              <a:spLocks noChangeShapeType="1"/>
            </p:cNvSpPr>
            <p:nvPr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grpSp>
        <p:nvGrpSpPr>
          <p:cNvPr id="39" name="Group 198"/>
          <p:cNvGrpSpPr>
            <a:grpSpLocks/>
          </p:cNvGrpSpPr>
          <p:nvPr/>
        </p:nvGrpSpPr>
        <p:grpSpPr bwMode="auto">
          <a:xfrm>
            <a:off x="179388" y="-290513"/>
            <a:ext cx="8783637" cy="242888"/>
            <a:chOff x="113" y="-153"/>
            <a:chExt cx="5533" cy="4536"/>
          </a:xfrm>
        </p:grpSpPr>
        <p:sp>
          <p:nvSpPr>
            <p:cNvPr id="40" name="Line 178"/>
            <p:cNvSpPr>
              <a:spLocks noChangeShapeType="1"/>
            </p:cNvSpPr>
            <p:nvPr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1" name="Line 179"/>
            <p:cNvSpPr>
              <a:spLocks noChangeShapeType="1"/>
            </p:cNvSpPr>
            <p:nvPr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2" name="Line 180"/>
            <p:cNvSpPr>
              <a:spLocks noChangeShapeType="1"/>
            </p:cNvSpPr>
            <p:nvPr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3" name="Line 181"/>
            <p:cNvSpPr>
              <a:spLocks noChangeShapeType="1"/>
            </p:cNvSpPr>
            <p:nvPr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4" name="Line 182"/>
            <p:cNvSpPr>
              <a:spLocks noChangeShapeType="1"/>
            </p:cNvSpPr>
            <p:nvPr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5" name="Line 183"/>
            <p:cNvSpPr>
              <a:spLocks noChangeShapeType="1"/>
            </p:cNvSpPr>
            <p:nvPr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6" name="Line 184"/>
            <p:cNvSpPr>
              <a:spLocks noChangeShapeType="1"/>
            </p:cNvSpPr>
            <p:nvPr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7" name="Line 185"/>
            <p:cNvSpPr>
              <a:spLocks noChangeShapeType="1"/>
            </p:cNvSpPr>
            <p:nvPr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8" name="Line 186"/>
            <p:cNvSpPr>
              <a:spLocks noChangeShapeType="1"/>
            </p:cNvSpPr>
            <p:nvPr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49" name="Line 187"/>
            <p:cNvSpPr>
              <a:spLocks noChangeShapeType="1"/>
            </p:cNvSpPr>
            <p:nvPr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0" name="Line 188"/>
            <p:cNvSpPr>
              <a:spLocks noChangeShapeType="1"/>
            </p:cNvSpPr>
            <p:nvPr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1" name="Line 189"/>
            <p:cNvSpPr>
              <a:spLocks noChangeShapeType="1"/>
            </p:cNvSpPr>
            <p:nvPr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2" name="Line 190"/>
            <p:cNvSpPr>
              <a:spLocks noChangeShapeType="1"/>
            </p:cNvSpPr>
            <p:nvPr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3" name="Line 191"/>
            <p:cNvSpPr>
              <a:spLocks noChangeShapeType="1"/>
            </p:cNvSpPr>
            <p:nvPr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4" name="Line 192"/>
            <p:cNvSpPr>
              <a:spLocks noChangeShapeType="1"/>
            </p:cNvSpPr>
            <p:nvPr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5" name="Line 193"/>
            <p:cNvSpPr>
              <a:spLocks noChangeShapeType="1"/>
            </p:cNvSpPr>
            <p:nvPr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6" name="Line 194"/>
            <p:cNvSpPr>
              <a:spLocks noChangeShapeType="1"/>
            </p:cNvSpPr>
            <p:nvPr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7" name="Line 195"/>
            <p:cNvSpPr>
              <a:spLocks noChangeShapeType="1"/>
            </p:cNvSpPr>
            <p:nvPr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8" name="Line 196"/>
            <p:cNvSpPr>
              <a:spLocks noChangeShapeType="1"/>
            </p:cNvSpPr>
            <p:nvPr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59" name="Line 197"/>
            <p:cNvSpPr>
              <a:spLocks noChangeShapeType="1"/>
            </p:cNvSpPr>
            <p:nvPr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grpSp>
        <p:nvGrpSpPr>
          <p:cNvPr id="60" name="Group 199"/>
          <p:cNvGrpSpPr>
            <a:grpSpLocks/>
          </p:cNvGrpSpPr>
          <p:nvPr/>
        </p:nvGrpSpPr>
        <p:grpSpPr bwMode="auto">
          <a:xfrm>
            <a:off x="179388" y="6919913"/>
            <a:ext cx="8783637" cy="242887"/>
            <a:chOff x="113" y="-153"/>
            <a:chExt cx="5533" cy="4536"/>
          </a:xfrm>
        </p:grpSpPr>
        <p:sp>
          <p:nvSpPr>
            <p:cNvPr id="61" name="Line 200"/>
            <p:cNvSpPr>
              <a:spLocks noChangeShapeType="1"/>
            </p:cNvSpPr>
            <p:nvPr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2" name="Line 201"/>
            <p:cNvSpPr>
              <a:spLocks noChangeShapeType="1"/>
            </p:cNvSpPr>
            <p:nvPr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3" name="Line 202"/>
            <p:cNvSpPr>
              <a:spLocks noChangeShapeType="1"/>
            </p:cNvSpPr>
            <p:nvPr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4" name="Line 203"/>
            <p:cNvSpPr>
              <a:spLocks noChangeShapeType="1"/>
            </p:cNvSpPr>
            <p:nvPr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5" name="Line 204"/>
            <p:cNvSpPr>
              <a:spLocks noChangeShapeType="1"/>
            </p:cNvSpPr>
            <p:nvPr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6" name="Line 205"/>
            <p:cNvSpPr>
              <a:spLocks noChangeShapeType="1"/>
            </p:cNvSpPr>
            <p:nvPr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7" name="Line 206"/>
            <p:cNvSpPr>
              <a:spLocks noChangeShapeType="1"/>
            </p:cNvSpPr>
            <p:nvPr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8" name="Line 207"/>
            <p:cNvSpPr>
              <a:spLocks noChangeShapeType="1"/>
            </p:cNvSpPr>
            <p:nvPr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69" name="Line 208"/>
            <p:cNvSpPr>
              <a:spLocks noChangeShapeType="1"/>
            </p:cNvSpPr>
            <p:nvPr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0" name="Line 209"/>
            <p:cNvSpPr>
              <a:spLocks noChangeShapeType="1"/>
            </p:cNvSpPr>
            <p:nvPr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1" name="Line 210"/>
            <p:cNvSpPr>
              <a:spLocks noChangeShapeType="1"/>
            </p:cNvSpPr>
            <p:nvPr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2" name="Line 211"/>
            <p:cNvSpPr>
              <a:spLocks noChangeShapeType="1"/>
            </p:cNvSpPr>
            <p:nvPr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3" name="Line 212"/>
            <p:cNvSpPr>
              <a:spLocks noChangeShapeType="1"/>
            </p:cNvSpPr>
            <p:nvPr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4" name="Line 213"/>
            <p:cNvSpPr>
              <a:spLocks noChangeShapeType="1"/>
            </p:cNvSpPr>
            <p:nvPr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5" name="Line 214"/>
            <p:cNvSpPr>
              <a:spLocks noChangeShapeType="1"/>
            </p:cNvSpPr>
            <p:nvPr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6" name="Line 215"/>
            <p:cNvSpPr>
              <a:spLocks noChangeShapeType="1"/>
            </p:cNvSpPr>
            <p:nvPr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7" name="Line 216"/>
            <p:cNvSpPr>
              <a:spLocks noChangeShapeType="1"/>
            </p:cNvSpPr>
            <p:nvPr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8" name="Line 217"/>
            <p:cNvSpPr>
              <a:spLocks noChangeShapeType="1"/>
            </p:cNvSpPr>
            <p:nvPr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79" name="Line 218"/>
            <p:cNvSpPr>
              <a:spLocks noChangeShapeType="1"/>
            </p:cNvSpPr>
            <p:nvPr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80" name="Line 219"/>
            <p:cNvSpPr>
              <a:spLocks noChangeShapeType="1"/>
            </p:cNvSpPr>
            <p:nvPr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sp>
        <p:nvSpPr>
          <p:cNvPr id="81" name="Rectangle 84"/>
          <p:cNvSpPr>
            <a:spLocks noChangeArrowheads="1"/>
          </p:cNvSpPr>
          <p:nvPr/>
        </p:nvSpPr>
        <p:spPr bwMode="auto">
          <a:xfrm>
            <a:off x="8897938" y="188913"/>
            <a:ext cx="246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2" name="Rektangel 164"/>
          <p:cNvSpPr/>
          <p:nvPr/>
        </p:nvSpPr>
        <p:spPr>
          <a:xfrm>
            <a:off x="4116388" y="1744663"/>
            <a:ext cx="4857750" cy="46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18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249613"/>
            <a:ext cx="7921625" cy="1470025"/>
          </a:xfrm>
        </p:spPr>
        <p:txBody>
          <a:bodyPr/>
          <a:lstStyle>
            <a:lvl1pPr>
              <a:lnSpc>
                <a:spcPts val="4300"/>
              </a:lnSpc>
              <a:defRPr sz="3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2607" name="Rectangle 7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49" y="4714884"/>
            <a:ext cx="7923600" cy="657216"/>
          </a:xfrm>
        </p:spPr>
        <p:txBody>
          <a:bodyPr anchor="b"/>
          <a:lstStyle>
            <a:lvl1pPr marL="0" indent="0">
              <a:buFont typeface="Webdings" pitchFamily="18" charset="2"/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0302C4-A1F1-49DD-9A98-CFDE728AC076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5EAE17-170B-4B87-B25A-6EBD66F0FD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61150" y="987425"/>
            <a:ext cx="2087563" cy="5126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95288" y="987425"/>
            <a:ext cx="6113462" cy="51260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414592-9407-444C-BFBD-1D5F84FF7390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742F9B-CF97-4C8B-8FD8-7DF4FA5918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Rubrik, 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288" y="987425"/>
            <a:ext cx="8353425" cy="8255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395288" y="1866900"/>
            <a:ext cx="4100512" cy="4246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half" idx="2"/>
          </p:nvPr>
        </p:nvSpPr>
        <p:spPr>
          <a:xfrm>
            <a:off x="4648200" y="1866900"/>
            <a:ext cx="4100513" cy="4246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BB2CC4-75F6-44F7-8F99-6FC45D1D1E42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01B6B1-FA81-4AB1-B15E-84D274835B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66BDDA-B209-48D3-AA58-1A0EE8862E3D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2A953E-4073-4910-8983-62B80B58D7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nip og avrund ett hjørne i rektangel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10" name="Frihånds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ånds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0756D8-F48E-439F-8C23-AF3669D7902E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ED130E-5141-4C82-AF8D-635D44E77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95288" y="1866900"/>
            <a:ext cx="4100512" cy="42465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66900"/>
            <a:ext cx="4100513" cy="42465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4BD87A-8767-4A97-87A7-A732FC021292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8F060E-C041-458D-BFFF-BE3C52AF9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2084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60608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2084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60608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6461EB-FAFE-42B9-9DAC-280B6E4882F1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7958"/>
            <a:ext cx="2895600" cy="292100"/>
          </a:xfrm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6B0C53-59C9-4BAD-8432-02AEACA62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8E6960-0562-41B6-96EB-5D4F82773290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527330-4515-4A53-9835-2C9C901AE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251969-5712-41C5-B239-5F60CBC8E499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B250AF-B7B9-4930-8D8B-67906E30F8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622B66-27B8-4813-9645-E510BB15FDB5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ECEE13-9C90-44A1-BEC6-B8780ACDE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CE4731-6DF7-445B-94FC-FFD0CACB6432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2CC6951-5892-406B-9FAC-C238AE18C3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ildobjekt 86" descr="BCargo_LT_RGBpo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7866" y="119013"/>
            <a:ext cx="1689838" cy="457250"/>
          </a:xfrm>
          <a:prstGeom prst="rect">
            <a:avLst/>
          </a:prstGeom>
        </p:spPr>
      </p:pic>
      <p:cxnSp>
        <p:nvCxnSpPr>
          <p:cNvPr id="86" name="Rak 85"/>
          <p:cNvCxnSpPr/>
          <p:nvPr/>
        </p:nvCxnSpPr>
        <p:spPr>
          <a:xfrm>
            <a:off x="1201738" y="328613"/>
            <a:ext cx="7821612" cy="15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66900"/>
            <a:ext cx="83534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Klicka här för att ändra format på bakgrundstexten</a:t>
            </a:r>
          </a:p>
          <a:p>
            <a:pPr lvl="1"/>
            <a:r>
              <a:rPr lang="nb-NO" smtClean="0"/>
              <a:t>Nivå två</a:t>
            </a:r>
          </a:p>
          <a:p>
            <a:pPr lvl="2"/>
            <a:r>
              <a:rPr lang="nb-NO" smtClean="0"/>
              <a:t>Nivå tre</a:t>
            </a:r>
          </a:p>
          <a:p>
            <a:pPr lvl="3"/>
            <a:r>
              <a:rPr lang="nb-NO" smtClean="0"/>
              <a:t>Nivå fyra</a:t>
            </a:r>
          </a:p>
          <a:p>
            <a:pPr lvl="4"/>
            <a:r>
              <a:rPr lang="nb-NO" smtClean="0"/>
              <a:t>Nivå fem</a:t>
            </a:r>
            <a:endParaRPr lang="nb-NO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6525" y="6372225"/>
            <a:ext cx="2133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72225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372225"/>
            <a:ext cx="285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grpSp>
        <p:nvGrpSpPr>
          <p:cNvPr id="3080" name="Group 160"/>
          <p:cNvGrpSpPr>
            <a:grpSpLocks/>
          </p:cNvGrpSpPr>
          <p:nvPr/>
        </p:nvGrpSpPr>
        <p:grpSpPr bwMode="auto">
          <a:xfrm>
            <a:off x="-344488" y="182563"/>
            <a:ext cx="287338" cy="6491287"/>
            <a:chOff x="-181" y="115"/>
            <a:chExt cx="5783" cy="4089"/>
          </a:xfrm>
        </p:grpSpPr>
        <p:sp>
          <p:nvSpPr>
            <p:cNvPr id="1168" name="Line 144"/>
            <p:cNvSpPr>
              <a:spLocks noChangeShapeType="1"/>
            </p:cNvSpPr>
            <p:nvPr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69" name="Line 145"/>
            <p:cNvSpPr>
              <a:spLocks noChangeShapeType="1"/>
            </p:cNvSpPr>
            <p:nvPr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0" name="Line 146"/>
            <p:cNvSpPr>
              <a:spLocks noChangeShapeType="1"/>
            </p:cNvSpPr>
            <p:nvPr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1" name="Line 147"/>
            <p:cNvSpPr>
              <a:spLocks noChangeShapeType="1"/>
            </p:cNvSpPr>
            <p:nvPr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2" name="Line 148"/>
            <p:cNvSpPr>
              <a:spLocks noChangeShapeType="1"/>
            </p:cNvSpPr>
            <p:nvPr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3" name="Line 149"/>
            <p:cNvSpPr>
              <a:spLocks noChangeShapeType="1"/>
            </p:cNvSpPr>
            <p:nvPr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4" name="Line 150"/>
            <p:cNvSpPr>
              <a:spLocks noChangeShapeType="1"/>
            </p:cNvSpPr>
            <p:nvPr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5" name="Line 151"/>
            <p:cNvSpPr>
              <a:spLocks noChangeShapeType="1"/>
            </p:cNvSpPr>
            <p:nvPr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6" name="Line 152"/>
            <p:cNvSpPr>
              <a:spLocks noChangeShapeType="1"/>
            </p:cNvSpPr>
            <p:nvPr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7" name="Line 153"/>
            <p:cNvSpPr>
              <a:spLocks noChangeShapeType="1"/>
            </p:cNvSpPr>
            <p:nvPr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8" name="Line 154"/>
            <p:cNvSpPr>
              <a:spLocks noChangeShapeType="1"/>
            </p:cNvSpPr>
            <p:nvPr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79" name="Line 155"/>
            <p:cNvSpPr>
              <a:spLocks noChangeShapeType="1"/>
            </p:cNvSpPr>
            <p:nvPr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0" name="Line 156"/>
            <p:cNvSpPr>
              <a:spLocks noChangeShapeType="1"/>
            </p:cNvSpPr>
            <p:nvPr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1" name="Line 157"/>
            <p:cNvSpPr>
              <a:spLocks noChangeShapeType="1"/>
            </p:cNvSpPr>
            <p:nvPr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2" name="Line 158"/>
            <p:cNvSpPr>
              <a:spLocks noChangeShapeType="1"/>
            </p:cNvSpPr>
            <p:nvPr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3" name="Line 159"/>
            <p:cNvSpPr>
              <a:spLocks noChangeShapeType="1"/>
            </p:cNvSpPr>
            <p:nvPr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grpSp>
        <p:nvGrpSpPr>
          <p:cNvPr id="3081" name="Group 161"/>
          <p:cNvGrpSpPr>
            <a:grpSpLocks/>
          </p:cNvGrpSpPr>
          <p:nvPr/>
        </p:nvGrpSpPr>
        <p:grpSpPr bwMode="auto">
          <a:xfrm>
            <a:off x="9209088" y="182563"/>
            <a:ext cx="287337" cy="6491287"/>
            <a:chOff x="-181" y="115"/>
            <a:chExt cx="5783" cy="4089"/>
          </a:xfrm>
        </p:grpSpPr>
        <p:sp>
          <p:nvSpPr>
            <p:cNvPr id="1186" name="Line 162"/>
            <p:cNvSpPr>
              <a:spLocks noChangeShapeType="1"/>
            </p:cNvSpPr>
            <p:nvPr/>
          </p:nvSpPr>
          <p:spPr bwMode="auto">
            <a:xfrm>
              <a:off x="-181" y="11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7" name="Line 163"/>
            <p:cNvSpPr>
              <a:spLocks noChangeShapeType="1"/>
            </p:cNvSpPr>
            <p:nvPr/>
          </p:nvSpPr>
          <p:spPr bwMode="auto">
            <a:xfrm>
              <a:off x="-181" y="54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8" name="Line 164"/>
            <p:cNvSpPr>
              <a:spLocks noChangeShapeType="1"/>
            </p:cNvSpPr>
            <p:nvPr/>
          </p:nvSpPr>
          <p:spPr bwMode="auto">
            <a:xfrm>
              <a:off x="-181" y="636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89" name="Line 165"/>
            <p:cNvSpPr>
              <a:spLocks noChangeShapeType="1"/>
            </p:cNvSpPr>
            <p:nvPr/>
          </p:nvSpPr>
          <p:spPr bwMode="auto">
            <a:xfrm>
              <a:off x="-181" y="106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0" name="Line 166"/>
            <p:cNvSpPr>
              <a:spLocks noChangeShapeType="1"/>
            </p:cNvSpPr>
            <p:nvPr/>
          </p:nvSpPr>
          <p:spPr bwMode="auto">
            <a:xfrm>
              <a:off x="-181" y="1159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1" name="Line 167"/>
            <p:cNvSpPr>
              <a:spLocks noChangeShapeType="1"/>
            </p:cNvSpPr>
            <p:nvPr/>
          </p:nvSpPr>
          <p:spPr bwMode="auto">
            <a:xfrm>
              <a:off x="-181" y="159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2" name="Line 168"/>
            <p:cNvSpPr>
              <a:spLocks noChangeShapeType="1"/>
            </p:cNvSpPr>
            <p:nvPr/>
          </p:nvSpPr>
          <p:spPr bwMode="auto">
            <a:xfrm>
              <a:off x="-181" y="168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3" name="Line 169"/>
            <p:cNvSpPr>
              <a:spLocks noChangeShapeType="1"/>
            </p:cNvSpPr>
            <p:nvPr/>
          </p:nvSpPr>
          <p:spPr bwMode="auto">
            <a:xfrm>
              <a:off x="-181" y="2113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4" name="Line 170"/>
            <p:cNvSpPr>
              <a:spLocks noChangeShapeType="1"/>
            </p:cNvSpPr>
            <p:nvPr/>
          </p:nvSpPr>
          <p:spPr bwMode="auto">
            <a:xfrm>
              <a:off x="-181" y="220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5" name="Line 171"/>
            <p:cNvSpPr>
              <a:spLocks noChangeShapeType="1"/>
            </p:cNvSpPr>
            <p:nvPr/>
          </p:nvSpPr>
          <p:spPr bwMode="auto">
            <a:xfrm>
              <a:off x="-181" y="2638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6" name="Line 172"/>
            <p:cNvSpPr>
              <a:spLocks noChangeShapeType="1"/>
            </p:cNvSpPr>
            <p:nvPr/>
          </p:nvSpPr>
          <p:spPr bwMode="auto">
            <a:xfrm>
              <a:off x="-181" y="2727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7" name="Line 173"/>
            <p:cNvSpPr>
              <a:spLocks noChangeShapeType="1"/>
            </p:cNvSpPr>
            <p:nvPr/>
          </p:nvSpPr>
          <p:spPr bwMode="auto">
            <a:xfrm>
              <a:off x="-181" y="3161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8" name="Line 174"/>
            <p:cNvSpPr>
              <a:spLocks noChangeShapeType="1"/>
            </p:cNvSpPr>
            <p:nvPr/>
          </p:nvSpPr>
          <p:spPr bwMode="auto">
            <a:xfrm>
              <a:off x="-181" y="3250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199" name="Line 175"/>
            <p:cNvSpPr>
              <a:spLocks noChangeShapeType="1"/>
            </p:cNvSpPr>
            <p:nvPr/>
          </p:nvSpPr>
          <p:spPr bwMode="auto">
            <a:xfrm>
              <a:off x="-181" y="3682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0" name="Line 176"/>
            <p:cNvSpPr>
              <a:spLocks noChangeShapeType="1"/>
            </p:cNvSpPr>
            <p:nvPr/>
          </p:nvSpPr>
          <p:spPr bwMode="auto">
            <a:xfrm>
              <a:off x="-181" y="3775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1" name="Line 177"/>
            <p:cNvSpPr>
              <a:spLocks noChangeShapeType="1"/>
            </p:cNvSpPr>
            <p:nvPr/>
          </p:nvSpPr>
          <p:spPr bwMode="auto">
            <a:xfrm>
              <a:off x="-181" y="4204"/>
              <a:ext cx="5783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grpSp>
        <p:nvGrpSpPr>
          <p:cNvPr id="3082" name="Group 198"/>
          <p:cNvGrpSpPr>
            <a:grpSpLocks/>
          </p:cNvGrpSpPr>
          <p:nvPr/>
        </p:nvGrpSpPr>
        <p:grpSpPr bwMode="auto">
          <a:xfrm>
            <a:off x="179388" y="-290513"/>
            <a:ext cx="8783637" cy="242888"/>
            <a:chOff x="113" y="-153"/>
            <a:chExt cx="5533" cy="4536"/>
          </a:xfrm>
        </p:grpSpPr>
        <p:sp>
          <p:nvSpPr>
            <p:cNvPr id="1202" name="Line 178"/>
            <p:cNvSpPr>
              <a:spLocks noChangeShapeType="1"/>
            </p:cNvSpPr>
            <p:nvPr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3" name="Line 179"/>
            <p:cNvSpPr>
              <a:spLocks noChangeShapeType="1"/>
            </p:cNvSpPr>
            <p:nvPr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4" name="Line 180"/>
            <p:cNvSpPr>
              <a:spLocks noChangeShapeType="1"/>
            </p:cNvSpPr>
            <p:nvPr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5" name="Line 181"/>
            <p:cNvSpPr>
              <a:spLocks noChangeShapeType="1"/>
            </p:cNvSpPr>
            <p:nvPr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6" name="Line 182"/>
            <p:cNvSpPr>
              <a:spLocks noChangeShapeType="1"/>
            </p:cNvSpPr>
            <p:nvPr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7" name="Line 183"/>
            <p:cNvSpPr>
              <a:spLocks noChangeShapeType="1"/>
            </p:cNvSpPr>
            <p:nvPr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8" name="Line 184"/>
            <p:cNvSpPr>
              <a:spLocks noChangeShapeType="1"/>
            </p:cNvSpPr>
            <p:nvPr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09" name="Line 185"/>
            <p:cNvSpPr>
              <a:spLocks noChangeShapeType="1"/>
            </p:cNvSpPr>
            <p:nvPr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0" name="Line 186"/>
            <p:cNvSpPr>
              <a:spLocks noChangeShapeType="1"/>
            </p:cNvSpPr>
            <p:nvPr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1" name="Line 187"/>
            <p:cNvSpPr>
              <a:spLocks noChangeShapeType="1"/>
            </p:cNvSpPr>
            <p:nvPr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2" name="Line 188"/>
            <p:cNvSpPr>
              <a:spLocks noChangeShapeType="1"/>
            </p:cNvSpPr>
            <p:nvPr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3" name="Line 189"/>
            <p:cNvSpPr>
              <a:spLocks noChangeShapeType="1"/>
            </p:cNvSpPr>
            <p:nvPr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4" name="Line 190"/>
            <p:cNvSpPr>
              <a:spLocks noChangeShapeType="1"/>
            </p:cNvSpPr>
            <p:nvPr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5" name="Line 191"/>
            <p:cNvSpPr>
              <a:spLocks noChangeShapeType="1"/>
            </p:cNvSpPr>
            <p:nvPr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6" name="Line 192"/>
            <p:cNvSpPr>
              <a:spLocks noChangeShapeType="1"/>
            </p:cNvSpPr>
            <p:nvPr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7" name="Line 193"/>
            <p:cNvSpPr>
              <a:spLocks noChangeShapeType="1"/>
            </p:cNvSpPr>
            <p:nvPr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8" name="Line 194"/>
            <p:cNvSpPr>
              <a:spLocks noChangeShapeType="1"/>
            </p:cNvSpPr>
            <p:nvPr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19" name="Line 195"/>
            <p:cNvSpPr>
              <a:spLocks noChangeShapeType="1"/>
            </p:cNvSpPr>
            <p:nvPr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0" name="Line 196"/>
            <p:cNvSpPr>
              <a:spLocks noChangeShapeType="1"/>
            </p:cNvSpPr>
            <p:nvPr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1" name="Line 197"/>
            <p:cNvSpPr>
              <a:spLocks noChangeShapeType="1"/>
            </p:cNvSpPr>
            <p:nvPr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grpSp>
        <p:nvGrpSpPr>
          <p:cNvPr id="3083" name="Group 199"/>
          <p:cNvGrpSpPr>
            <a:grpSpLocks/>
          </p:cNvGrpSpPr>
          <p:nvPr/>
        </p:nvGrpSpPr>
        <p:grpSpPr bwMode="auto">
          <a:xfrm>
            <a:off x="179388" y="6919913"/>
            <a:ext cx="8783637" cy="242887"/>
            <a:chOff x="113" y="-153"/>
            <a:chExt cx="5533" cy="4536"/>
          </a:xfrm>
        </p:grpSpPr>
        <p:sp>
          <p:nvSpPr>
            <p:cNvPr id="1224" name="Line 200"/>
            <p:cNvSpPr>
              <a:spLocks noChangeShapeType="1"/>
            </p:cNvSpPr>
            <p:nvPr/>
          </p:nvSpPr>
          <p:spPr bwMode="auto">
            <a:xfrm>
              <a:off x="1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5" name="Line 201"/>
            <p:cNvSpPr>
              <a:spLocks noChangeShapeType="1"/>
            </p:cNvSpPr>
            <p:nvPr/>
          </p:nvSpPr>
          <p:spPr bwMode="auto">
            <a:xfrm>
              <a:off x="582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6" name="Line 202"/>
            <p:cNvSpPr>
              <a:spLocks noChangeShapeType="1"/>
            </p:cNvSpPr>
            <p:nvPr/>
          </p:nvSpPr>
          <p:spPr bwMode="auto">
            <a:xfrm>
              <a:off x="674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7" name="Line 203"/>
            <p:cNvSpPr>
              <a:spLocks noChangeShapeType="1"/>
            </p:cNvSpPr>
            <p:nvPr/>
          </p:nvSpPr>
          <p:spPr bwMode="auto">
            <a:xfrm>
              <a:off x="114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8" name="Line 204"/>
            <p:cNvSpPr>
              <a:spLocks noChangeShapeType="1"/>
            </p:cNvSpPr>
            <p:nvPr/>
          </p:nvSpPr>
          <p:spPr bwMode="auto">
            <a:xfrm>
              <a:off x="123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29" name="Line 205"/>
            <p:cNvSpPr>
              <a:spLocks noChangeShapeType="1"/>
            </p:cNvSpPr>
            <p:nvPr/>
          </p:nvSpPr>
          <p:spPr bwMode="auto">
            <a:xfrm>
              <a:off x="1707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0" name="Line 206"/>
            <p:cNvSpPr>
              <a:spLocks noChangeShapeType="1"/>
            </p:cNvSpPr>
            <p:nvPr/>
          </p:nvSpPr>
          <p:spPr bwMode="auto">
            <a:xfrm>
              <a:off x="1799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1" name="Line 207"/>
            <p:cNvSpPr>
              <a:spLocks noChangeShapeType="1"/>
            </p:cNvSpPr>
            <p:nvPr/>
          </p:nvSpPr>
          <p:spPr bwMode="auto">
            <a:xfrm>
              <a:off x="227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2" name="Line 208"/>
            <p:cNvSpPr>
              <a:spLocks noChangeShapeType="1"/>
            </p:cNvSpPr>
            <p:nvPr/>
          </p:nvSpPr>
          <p:spPr bwMode="auto">
            <a:xfrm>
              <a:off x="236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3" name="Line 209"/>
            <p:cNvSpPr>
              <a:spLocks noChangeShapeType="1"/>
            </p:cNvSpPr>
            <p:nvPr/>
          </p:nvSpPr>
          <p:spPr bwMode="auto">
            <a:xfrm>
              <a:off x="283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4" name="Line 210"/>
            <p:cNvSpPr>
              <a:spLocks noChangeShapeType="1"/>
            </p:cNvSpPr>
            <p:nvPr/>
          </p:nvSpPr>
          <p:spPr bwMode="auto">
            <a:xfrm>
              <a:off x="292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5" name="Line 211"/>
            <p:cNvSpPr>
              <a:spLocks noChangeShapeType="1"/>
            </p:cNvSpPr>
            <p:nvPr/>
          </p:nvSpPr>
          <p:spPr bwMode="auto">
            <a:xfrm>
              <a:off x="339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6" name="Line 212"/>
            <p:cNvSpPr>
              <a:spLocks noChangeShapeType="1"/>
            </p:cNvSpPr>
            <p:nvPr/>
          </p:nvSpPr>
          <p:spPr bwMode="auto">
            <a:xfrm>
              <a:off x="348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7" name="Line 213"/>
            <p:cNvSpPr>
              <a:spLocks noChangeShapeType="1"/>
            </p:cNvSpPr>
            <p:nvPr/>
          </p:nvSpPr>
          <p:spPr bwMode="auto">
            <a:xfrm>
              <a:off x="3958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8" name="Line 214"/>
            <p:cNvSpPr>
              <a:spLocks noChangeShapeType="1"/>
            </p:cNvSpPr>
            <p:nvPr/>
          </p:nvSpPr>
          <p:spPr bwMode="auto">
            <a:xfrm>
              <a:off x="4050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39" name="Line 215"/>
            <p:cNvSpPr>
              <a:spLocks noChangeShapeType="1"/>
            </p:cNvSpPr>
            <p:nvPr/>
          </p:nvSpPr>
          <p:spPr bwMode="auto">
            <a:xfrm>
              <a:off x="4521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40" name="Line 216"/>
            <p:cNvSpPr>
              <a:spLocks noChangeShapeType="1"/>
            </p:cNvSpPr>
            <p:nvPr/>
          </p:nvSpPr>
          <p:spPr bwMode="auto">
            <a:xfrm>
              <a:off x="461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41" name="Line 217"/>
            <p:cNvSpPr>
              <a:spLocks noChangeShapeType="1"/>
            </p:cNvSpPr>
            <p:nvPr/>
          </p:nvSpPr>
          <p:spPr bwMode="auto">
            <a:xfrm>
              <a:off x="5083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42" name="Line 218"/>
            <p:cNvSpPr>
              <a:spLocks noChangeShapeType="1"/>
            </p:cNvSpPr>
            <p:nvPr/>
          </p:nvSpPr>
          <p:spPr bwMode="auto">
            <a:xfrm>
              <a:off x="5175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  <p:sp>
          <p:nvSpPr>
            <p:cNvPr id="1243" name="Line 219"/>
            <p:cNvSpPr>
              <a:spLocks noChangeShapeType="1"/>
            </p:cNvSpPr>
            <p:nvPr/>
          </p:nvSpPr>
          <p:spPr bwMode="auto">
            <a:xfrm>
              <a:off x="5646" y="-153"/>
              <a:ext cx="0" cy="4536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nb-NO" sz="1800" dirty="0">
                <a:latin typeface="Verdana" pitchFamily="34" charset="0"/>
              </a:endParaRPr>
            </a:p>
          </p:txBody>
        </p:sp>
      </p:grpSp>
      <p:sp>
        <p:nvSpPr>
          <p:cNvPr id="30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987425"/>
            <a:ext cx="8353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Klicka här för att ändra format</a:t>
            </a:r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8897938" y="188913"/>
            <a:ext cx="2460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</p:sldLayoutIdLst>
  <p:hf hdr="0" ftr="0"/>
  <p:txStyles>
    <p:titleStyle>
      <a:lvl1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2pPr>
      <a:lvl3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3pPr>
      <a:lvl4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4pPr>
      <a:lvl5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5pPr>
      <a:lvl6pPr marL="4572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6pPr>
      <a:lvl7pPr marL="9144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7pPr>
      <a:lvl8pPr marL="13716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8pPr>
      <a:lvl9pPr marL="18288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lnSpc>
          <a:spcPts val="2100"/>
        </a:lnSpc>
        <a:spcBef>
          <a:spcPct val="0"/>
        </a:spcBef>
        <a:spcAft>
          <a:spcPts val="600"/>
        </a:spcAft>
        <a:buClr>
          <a:schemeClr val="accent2"/>
        </a:buClr>
        <a:buSzPct val="80000"/>
        <a:buFont typeface="Webdings" pitchFamily="18" charset="2"/>
        <a:buChar char="&lt;"/>
        <a:defRPr sz="1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3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1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1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757477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ånds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ånds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unnar.lindgaard@live.no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536" y="1124744"/>
            <a:ext cx="8208912" cy="1775569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Vi trenger overskuddsvarer for å bygge barneskoler i Uganda – kan du hjelpe oss?</a:t>
            </a:r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4" t="11995" r="34595" b="20667"/>
          <a:stretch/>
        </p:blipFill>
        <p:spPr bwMode="auto">
          <a:xfrm>
            <a:off x="5364088" y="2924944"/>
            <a:ext cx="3621527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23528" y="3140968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 smtClean="0"/>
              <a:t>DSV sponser frakten av en container fra Trondheim til Uganda – og vi ønsker å fylle denne til randen med gode overskuddsvarer.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Varer som ikke lenger har salgsverdi i Norge har stor verdi i Uganda. Varene vil bli solgt i Kampala/Uganda og inntektene går utelukkende til bygging av barne- og fagskoler for fattige barn i Uganda.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Vi sender nå container nr 3 – og trenger din hjelp til å fylle den med gode varer.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Besøk oss gjerne på </a:t>
            </a:r>
            <a:r>
              <a:rPr lang="nb-NO" dirty="0" err="1" smtClean="0"/>
              <a:t>Facebook</a:t>
            </a:r>
            <a:r>
              <a:rPr lang="nb-NO" dirty="0" smtClean="0"/>
              <a:t>: MH Uganda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83857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Hjelp oss å hjelpe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Ta gjerne kontakt med oss hvis du har overskuddsvarer eller ønsker å bistå på annen måte.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Gunnar Lindgaard:</a:t>
            </a:r>
          </a:p>
          <a:p>
            <a:pPr lvl="1"/>
            <a:r>
              <a:rPr lang="nb-NO" sz="2000" dirty="0" smtClean="0"/>
              <a:t>Tlf: 971 11 056</a:t>
            </a:r>
          </a:p>
          <a:p>
            <a:pPr lvl="1"/>
            <a:r>
              <a:rPr lang="nb-NO" sz="2000" dirty="0" err="1" smtClean="0">
                <a:hlinkClick r:id="rId2"/>
              </a:rPr>
              <a:t>Gunnar.lindgaard@live.no</a:t>
            </a:r>
            <a:endParaRPr lang="nb-NO" sz="2000" dirty="0" smtClean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Overskuddsvarer som</a:t>
            </a:r>
            <a:r>
              <a:rPr lang="nb-NO" baseline="0" dirty="0" smtClean="0"/>
              <a:t> er etterspurt: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Klær – alle slag</a:t>
            </a:r>
          </a:p>
          <a:p>
            <a:r>
              <a:rPr lang="nb-NO" dirty="0" smtClean="0"/>
              <a:t>Verktøy</a:t>
            </a:r>
          </a:p>
          <a:p>
            <a:r>
              <a:rPr lang="nb-NO" dirty="0" smtClean="0"/>
              <a:t>Husholdningsmaskiner</a:t>
            </a:r>
          </a:p>
          <a:p>
            <a:r>
              <a:rPr lang="nb-NO" dirty="0" smtClean="0"/>
              <a:t>Møbler</a:t>
            </a:r>
          </a:p>
          <a:p>
            <a:r>
              <a:rPr lang="nb-NO" dirty="0" smtClean="0"/>
              <a:t>Lys</a:t>
            </a:r>
            <a:r>
              <a:rPr lang="nb-NO" baseline="0" dirty="0" smtClean="0"/>
              <a:t> – lamper</a:t>
            </a:r>
          </a:p>
          <a:p>
            <a:r>
              <a:rPr lang="nb-NO" baseline="0" dirty="0" smtClean="0"/>
              <a:t>Pynt – dekor</a:t>
            </a:r>
          </a:p>
          <a:p>
            <a:r>
              <a:rPr lang="nb-NO" baseline="0" dirty="0" smtClean="0"/>
              <a:t>Kjøkkenartikler</a:t>
            </a:r>
          </a:p>
          <a:p>
            <a:r>
              <a:rPr lang="nb-NO" baseline="0" dirty="0" smtClean="0"/>
              <a:t>Soveromsartikler</a:t>
            </a:r>
          </a:p>
          <a:p>
            <a:r>
              <a:rPr lang="nb-NO" baseline="0" dirty="0" smtClean="0"/>
              <a:t>Baderomsartikler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Barneprodukter – seng, hyller med mer</a:t>
            </a:r>
          </a:p>
          <a:p>
            <a:r>
              <a:rPr lang="nb-NO" dirty="0" smtClean="0"/>
              <a:t>Landbruksartikler</a:t>
            </a:r>
          </a:p>
          <a:p>
            <a:r>
              <a:rPr lang="nb-NO" dirty="0" smtClean="0"/>
              <a:t>Skolemateriell</a:t>
            </a:r>
          </a:p>
          <a:p>
            <a:r>
              <a:rPr lang="nb-NO" dirty="0" smtClean="0"/>
              <a:t>Ulike apparater</a:t>
            </a:r>
          </a:p>
          <a:p>
            <a:r>
              <a:rPr lang="nb-NO" dirty="0" smtClean="0"/>
              <a:t>Og mye </a:t>
            </a:r>
            <a:r>
              <a:rPr lang="nb-NO" dirty="0" err="1" smtClean="0"/>
              <a:t>mye</a:t>
            </a:r>
            <a:r>
              <a:rPr lang="nb-NO" dirty="0" smtClean="0"/>
              <a:t> mer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Prosjektet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Magale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Naluwande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988840"/>
            <a:ext cx="7315200" cy="2044823"/>
          </a:xfrm>
        </p:spPr>
        <p:txBody>
          <a:bodyPr>
            <a:normAutofit/>
          </a:bodyPr>
          <a:lstStyle/>
          <a:p>
            <a:r>
              <a:rPr lang="nb-NO" sz="2000" dirty="0" err="1" smtClean="0"/>
              <a:t>Magale</a:t>
            </a:r>
            <a:r>
              <a:rPr lang="nb-NO" sz="2000" dirty="0" smtClean="0"/>
              <a:t> </a:t>
            </a:r>
            <a:r>
              <a:rPr lang="nb-NO" sz="2000" dirty="0" err="1" smtClean="0"/>
              <a:t>Naluwande</a:t>
            </a:r>
            <a:r>
              <a:rPr lang="nb-NO" sz="2000" dirty="0" smtClean="0"/>
              <a:t> er en fattig landsby i Uganda - ca 5 timer kjøretur fra hovedstaden Kampala</a:t>
            </a:r>
          </a:p>
          <a:p>
            <a:r>
              <a:rPr lang="nb-NO" sz="2000" dirty="0" smtClean="0"/>
              <a:t>Prosjektets første målsetning er å bygge en barneskole i landsbyen som vil ha en kapasitet på </a:t>
            </a:r>
            <a:r>
              <a:rPr lang="nb-NO" sz="2000" dirty="0" err="1" smtClean="0"/>
              <a:t>ca</a:t>
            </a:r>
            <a:r>
              <a:rPr lang="nb-NO" sz="2000" dirty="0" smtClean="0"/>
              <a:t> 100 barn.</a:t>
            </a:r>
          </a:p>
          <a:p>
            <a:r>
              <a:rPr lang="nb-NO" sz="2000" dirty="0" smtClean="0"/>
              <a:t>Prosjektet</a:t>
            </a:r>
            <a:r>
              <a:rPr lang="nb-NO" sz="2000" baseline="0" dirty="0" smtClean="0"/>
              <a:t> skal støtte tiltak som gir </a:t>
            </a:r>
            <a:r>
              <a:rPr lang="nb-NO" sz="2000" u="sng" baseline="0" dirty="0" smtClean="0"/>
              <a:t>hjelp til selvhjelp</a:t>
            </a:r>
            <a:r>
              <a:rPr lang="nb-NO" sz="2000" baseline="0" dirty="0" smtClean="0"/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1028" name="Picture 4" descr="C:\Egne\john.kenneth.selven\Mine dokumenter\Mine bilder\2012\Uganda\DSCF0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Egne\john.kenneth.selven\Mine dokumenter\Mine bilder\2012\Uganda\DSCF0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9070"/>
            <a:ext cx="2867811" cy="2150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85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sv.com/~/media/COM/Images/Standard/Boxes/Contact%20us_DSV%20haulier/290x190_TruckDriver2.jpg"/>
          <p:cNvPicPr>
            <a:picLocks noChangeAspect="1" noChangeArrowheads="1"/>
          </p:cNvPicPr>
          <p:nvPr/>
        </p:nvPicPr>
        <p:blipFill>
          <a:blip r:embed="rId2" cstate="print"/>
          <a:srcRect l="7820"/>
          <a:stretch>
            <a:fillRect/>
          </a:stretch>
        </p:blipFill>
        <p:spPr bwMode="auto">
          <a:xfrm>
            <a:off x="179512" y="2924944"/>
            <a:ext cx="3241964" cy="2304256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Innsamling av container nr 3 er startet – den vil sendes i juni-14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921"/>
          <a:stretch>
            <a:fillRect/>
          </a:stretch>
        </p:blipFill>
        <p:spPr bwMode="auto">
          <a:xfrm>
            <a:off x="5220072" y="2564904"/>
            <a:ext cx="3718479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l høyre 6"/>
          <p:cNvSpPr/>
          <p:nvPr/>
        </p:nvSpPr>
        <p:spPr bwMode="auto">
          <a:xfrm>
            <a:off x="3275856" y="3717032"/>
            <a:ext cx="2520280" cy="122413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containere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619672" y="5733256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 containere med gode overskuddsvarer gir oss 1 skole – varer som har mistet verdien i Norge kan være av stor betydning for barn i Uganda.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1522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51969-5712-41C5-B239-5F60CBC8E499}" type="datetime1">
              <a:rPr lang="en-GB" smtClean="0"/>
              <a:pPr>
                <a:defRPr/>
              </a:pPr>
              <a:t>03/05/2014</a:t>
            </a:fld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250AF-B7B9-4930-8D8B-67906E30F8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848600" cy="1173162"/>
          </a:xfrm>
        </p:spPr>
        <p:txBody>
          <a:bodyPr>
            <a:normAutofit/>
          </a:bodyPr>
          <a:lstStyle/>
          <a:p>
            <a:r>
              <a:rPr lang="nb-NO" sz="4000" dirty="0" smtClean="0"/>
              <a:t>Container nr 3 – støttes så langt av:</a:t>
            </a:r>
            <a:endParaRPr lang="nb-NO" sz="40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1199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1347134" cy="17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e 11" descr="Hoie 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45986"/>
            <a:ext cx="1728192" cy="133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8" t="49859" r="73701" b="28806"/>
          <a:stretch/>
        </p:blipFill>
        <p:spPr bwMode="auto">
          <a:xfrm>
            <a:off x="3492548" y="1512278"/>
            <a:ext cx="1152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 descr="http://www.dsv.com/~/media/COM/Images/Standard/Boxes/Contact%20us_DSV%20haulier/290x190_TruckDrive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412776"/>
            <a:ext cx="2304256" cy="1509686"/>
          </a:xfrm>
          <a:prstGeom prst="rect">
            <a:avLst/>
          </a:prstGeom>
          <a:noFill/>
        </p:spPr>
      </p:pic>
      <p:pic>
        <p:nvPicPr>
          <p:cNvPr id="49158" name="Picture 6" descr="http://esseninternational.com/wp-content/uploads/2013/12/postnord_logistics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869160"/>
            <a:ext cx="3069010" cy="1725799"/>
          </a:xfrm>
          <a:prstGeom prst="rect">
            <a:avLst/>
          </a:prstGeom>
          <a:noFill/>
        </p:spPr>
      </p:pic>
      <p:pic>
        <p:nvPicPr>
          <p:cNvPr id="14338" name="Picture 2" descr="http://trondheimhavn.no/uploads/bilder/nyheter/Naringsforeningen+i+Trondhei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2924944"/>
            <a:ext cx="2232248" cy="1527328"/>
          </a:xfrm>
          <a:prstGeom prst="rect">
            <a:avLst/>
          </a:prstGeom>
          <a:noFill/>
        </p:spPr>
      </p:pic>
      <p:pic>
        <p:nvPicPr>
          <p:cNvPr id="14340" name="Picture 4" descr="http://stjordalinfo.com/wp-content/themes/snf/images/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3501008"/>
            <a:ext cx="2609850" cy="98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9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i dag – container nr 3:</a:t>
            </a:r>
            <a:endParaRPr lang="nb-NO" dirty="0"/>
          </a:p>
        </p:txBody>
      </p:sp>
      <p:graphicFrame>
        <p:nvGraphicFramePr>
          <p:cNvPr id="10" name="Plassholder for innhold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99739660"/>
              </p:ext>
            </p:extLst>
          </p:nvPr>
        </p:nvGraphicFramePr>
        <p:xfrm>
          <a:off x="395536" y="1844824"/>
          <a:ext cx="4108648" cy="446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871"/>
                <a:gridCol w="1631777"/>
              </a:tblGrid>
              <a:tr h="312664">
                <a:tc>
                  <a:txBody>
                    <a:bodyPr/>
                    <a:lstStyle/>
                    <a:p>
                      <a:r>
                        <a:rPr lang="nb-NO" dirty="0" smtClean="0"/>
                        <a:t>Bedrift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Beløp</a:t>
                      </a:r>
                      <a:endParaRPr lang="nb-NO" dirty="0"/>
                    </a:p>
                  </a:txBody>
                  <a:tcPr/>
                </a:tc>
              </a:tr>
              <a:tr h="449106"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Mascot</a:t>
                      </a:r>
                      <a:r>
                        <a:rPr lang="nb-NO" sz="1400" dirty="0" smtClean="0"/>
                        <a:t> Høie - vareverdi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100.000,-</a:t>
                      </a:r>
                      <a:endParaRPr lang="nb-NO" sz="1400" dirty="0"/>
                    </a:p>
                  </a:txBody>
                  <a:tcPr/>
                </a:tc>
              </a:tr>
              <a:tr h="449106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DSV – transport av container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70.000,-</a:t>
                      </a:r>
                      <a:endParaRPr lang="nb-NO" sz="1400" dirty="0"/>
                    </a:p>
                  </a:txBody>
                  <a:tcPr/>
                </a:tc>
              </a:tr>
              <a:tr h="312664">
                <a:tc>
                  <a:txBody>
                    <a:bodyPr/>
                    <a:lstStyle/>
                    <a:p>
                      <a:r>
                        <a:rPr lang="nb-NO" sz="1400" dirty="0" err="1" smtClean="0"/>
                        <a:t>PostNord</a:t>
                      </a:r>
                      <a:r>
                        <a:rPr lang="nb-NO" sz="1400" dirty="0" smtClean="0"/>
                        <a:t> – økonomisk støtte + varer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70.000,-</a:t>
                      </a:r>
                      <a:endParaRPr lang="nb-NO" sz="1400" dirty="0"/>
                    </a:p>
                  </a:txBody>
                  <a:tcPr/>
                </a:tc>
              </a:tr>
              <a:tr h="31266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ITAB Industrier AS – økonomisk støtte + varer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  40.000,-</a:t>
                      </a:r>
                      <a:endParaRPr lang="nb-NO" sz="1400" dirty="0"/>
                    </a:p>
                  </a:txBody>
                  <a:tcPr/>
                </a:tc>
              </a:tr>
              <a:tr h="31266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NHO Trøndelag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Rådgivning</a:t>
                      </a:r>
                      <a:endParaRPr lang="nb-NO" sz="1400" dirty="0"/>
                    </a:p>
                  </a:txBody>
                  <a:tcPr/>
                </a:tc>
              </a:tr>
              <a:tr h="449106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Næringsforeningen i Trondheim (</a:t>
                      </a:r>
                      <a:r>
                        <a:rPr lang="nb-NO" sz="1400" dirty="0" err="1" smtClean="0"/>
                        <a:t>NiT</a:t>
                      </a:r>
                      <a:r>
                        <a:rPr lang="nb-NO" sz="140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Offentlig støtte</a:t>
                      </a:r>
                      <a:endParaRPr lang="nb-NO" sz="1400" dirty="0"/>
                    </a:p>
                  </a:txBody>
                  <a:tcPr/>
                </a:tc>
              </a:tr>
              <a:tr h="312664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Næringsforeningen i Stjørdal</a:t>
                      </a:r>
                      <a:r>
                        <a:rPr lang="nb-NO" sz="1400" baseline="0" dirty="0" smtClean="0"/>
                        <a:t> (</a:t>
                      </a:r>
                      <a:r>
                        <a:rPr lang="nb-NO" sz="1400" baseline="0" dirty="0" err="1" smtClean="0"/>
                        <a:t>NiS</a:t>
                      </a:r>
                      <a:r>
                        <a:rPr lang="nb-NO" sz="1400" baseline="0" dirty="0" smtClean="0"/>
                        <a:t>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</a:tr>
              <a:tr h="449106"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</a:tr>
              <a:tr h="312664">
                <a:tc>
                  <a:txBody>
                    <a:bodyPr/>
                    <a:lstStyle/>
                    <a:p>
                      <a:r>
                        <a:rPr lang="nb-NO" b="1" dirty="0" smtClean="0"/>
                        <a:t>SUM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b="1" dirty="0" smtClean="0"/>
                        <a:t>280.000,-</a:t>
                      </a:r>
                      <a:endParaRPr lang="nb-NO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596336" y="6165304"/>
            <a:ext cx="1295400" cy="320675"/>
          </a:xfrm>
        </p:spPr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7" name="Picture 5" descr="C:\Egne\john.kenneth.selven\Mine dokumenter\Mine bilder\2012\Uganda\DSCF0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0001"/>
            <a:ext cx="4248472" cy="3090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68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15808" cy="1173162"/>
          </a:xfrm>
        </p:spPr>
        <p:txBody>
          <a:bodyPr/>
          <a:lstStyle/>
          <a:p>
            <a:r>
              <a:rPr lang="nb-NO" dirty="0" smtClean="0"/>
              <a:t>Opprinnelsen til prosjektet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2050" name="Picture 2" descr="C:\Egne\john.kenneth.selven\Mine dokumenter\Mine bilder\2012\Uganda\DSCF0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Egne\john.kenneth.selven\Mine dokumenter\Mine bilder\2012\Uganda\DSCF0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Egne\john.kenneth.selven\Mine dokumenter\Mine bilder\2012\Uganda\DSCF0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111152" cy="2333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3923928" y="4293096"/>
            <a:ext cx="48245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b-NO" dirty="0" smtClean="0"/>
              <a:t>Gunnar Lindgaard i </a:t>
            </a:r>
            <a:r>
              <a:rPr lang="nb-NO" dirty="0" err="1" smtClean="0"/>
              <a:t>Mascot</a:t>
            </a:r>
            <a:r>
              <a:rPr lang="nb-NO" dirty="0" smtClean="0"/>
              <a:t> Høie treffer </a:t>
            </a:r>
            <a:r>
              <a:rPr lang="nb-NO" dirty="0" err="1" smtClean="0"/>
              <a:t>Mukite</a:t>
            </a:r>
            <a:r>
              <a:rPr lang="nb-NO" dirty="0" smtClean="0"/>
              <a:t> i Trøndelag og får høre om nøden og fattigdommen i hennes landsby </a:t>
            </a:r>
            <a:r>
              <a:rPr lang="nb-NO" dirty="0" err="1" smtClean="0"/>
              <a:t>Magale</a:t>
            </a:r>
            <a:r>
              <a:rPr lang="nb-NO" dirty="0" smtClean="0"/>
              <a:t> </a:t>
            </a:r>
            <a:r>
              <a:rPr lang="nb-NO" dirty="0" err="1" smtClean="0"/>
              <a:t>Naluwande</a:t>
            </a:r>
            <a:endParaRPr lang="nb-NO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b-NO" dirty="0" smtClean="0"/>
              <a:t>Gunnar og John Kenneth Selven besøker landsbyen i jul-12.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b-NO" dirty="0" smtClean="0"/>
              <a:t>Landsbyen ønsker seg en barneskole slik at ungene får skolegang.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b-NO" dirty="0" smtClean="0"/>
              <a:t>Ugandiske myndigheter har verifisert behovet for skole i denne landsbyen som betyr at de tar over driftsansvaret når skolen er bygget.</a:t>
            </a:r>
          </a:p>
        </p:txBody>
      </p:sp>
    </p:spTree>
    <p:extLst>
      <p:ext uri="{BB962C8B-B14F-4D97-AF65-F5344CB8AC3E}">
        <p14:creationId xmlns="" xmlns:p14="http://schemas.microsoft.com/office/powerpoint/2010/main" val="14437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Vår innsamlingsmodell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7" name="Avrundet rektangel 6"/>
          <p:cNvSpPr/>
          <p:nvPr/>
        </p:nvSpPr>
        <p:spPr bwMode="auto">
          <a:xfrm>
            <a:off x="323528" y="1916832"/>
            <a:ext cx="252028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latin typeface="Arial" charset="0"/>
              </a:rPr>
              <a:t>Produkter/tjenester gis fra bedrifter i Midt-Norge (overskudds-varer)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vrundet rektangel 7"/>
          <p:cNvSpPr/>
          <p:nvPr/>
        </p:nvSpPr>
        <p:spPr bwMode="auto">
          <a:xfrm>
            <a:off x="6012160" y="1884535"/>
            <a:ext cx="252028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latin typeface="Arial" charset="0"/>
              </a:rPr>
              <a:t>Transport til Uganda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vrundet rektangel 8"/>
          <p:cNvSpPr/>
          <p:nvPr/>
        </p:nvSpPr>
        <p:spPr bwMode="auto">
          <a:xfrm>
            <a:off x="3203848" y="1888661"/>
            <a:ext cx="252028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latin typeface="Arial" charset="0"/>
              </a:rPr>
              <a:t>Produktene kvalitetssikres </a:t>
            </a:r>
            <a:r>
              <a:rPr lang="nb-NO" sz="1600" b="1" dirty="0" err="1" smtClean="0">
                <a:latin typeface="Arial" charset="0"/>
              </a:rPr>
              <a:t>mht</a:t>
            </a:r>
            <a:r>
              <a:rPr lang="nb-NO" sz="1600" b="1" dirty="0" smtClean="0">
                <a:latin typeface="Arial" charset="0"/>
              </a:rPr>
              <a:t> nytteverdi i Uganda før de sendes (</a:t>
            </a:r>
            <a:r>
              <a:rPr lang="nb-NO" sz="1600" b="1" dirty="0" err="1" smtClean="0">
                <a:latin typeface="Arial" charset="0"/>
              </a:rPr>
              <a:t>VaU</a:t>
            </a:r>
            <a:r>
              <a:rPr lang="nb-NO" sz="1600" b="1" dirty="0" smtClean="0">
                <a:latin typeface="Arial" charset="0"/>
              </a:rPr>
              <a:t>)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vrundet rektangel 9"/>
          <p:cNvSpPr/>
          <p:nvPr/>
        </p:nvSpPr>
        <p:spPr bwMode="auto">
          <a:xfrm>
            <a:off x="323528" y="3288396"/>
            <a:ext cx="252028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latin typeface="Arial" charset="0"/>
              </a:rPr>
              <a:t>Selges i Uganda via butikk, auksjon eller til partikjøpere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vrundet rektangel 10"/>
          <p:cNvSpPr/>
          <p:nvPr/>
        </p:nvSpPr>
        <p:spPr bwMode="auto">
          <a:xfrm>
            <a:off x="3203848" y="3322774"/>
            <a:ext cx="252028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latin typeface="Arial" charset="0"/>
              </a:rPr>
              <a:t>Venner av Uganda (</a:t>
            </a:r>
            <a:r>
              <a:rPr lang="nb-NO" sz="1600" b="1" dirty="0" err="1" smtClean="0">
                <a:latin typeface="Arial" charset="0"/>
              </a:rPr>
              <a:t>VaU</a:t>
            </a:r>
            <a:r>
              <a:rPr lang="nb-NO" sz="1600" b="1" dirty="0" smtClean="0">
                <a:latin typeface="Arial" charset="0"/>
              </a:rPr>
              <a:t>) bistår med å sikre at inntektene kommer inn på konto.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vrundet rektangel 11"/>
          <p:cNvSpPr/>
          <p:nvPr/>
        </p:nvSpPr>
        <p:spPr bwMode="auto">
          <a:xfrm>
            <a:off x="6012160" y="3288396"/>
            <a:ext cx="252028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b="1" dirty="0" smtClean="0">
                <a:latin typeface="Arial" charset="0"/>
              </a:rPr>
              <a:t>Skoleprosjekter velges i samråd med ugandiske myndigheter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vrundet rektangel 2"/>
          <p:cNvSpPr/>
          <p:nvPr/>
        </p:nvSpPr>
        <p:spPr bwMode="auto">
          <a:xfrm>
            <a:off x="323528" y="4581128"/>
            <a:ext cx="8208912" cy="172819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Modellen sine fordeler: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1600" b="1" dirty="0" smtClean="0">
                <a:latin typeface="Arial" charset="0"/>
              </a:rPr>
              <a:t>Miljøaspekt – overskuddsvarer kommer til nytte istedenfor å avhendes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b-N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Bistandsaspekt – inntektene går til tiltak for hjelp til selvhjelp (</a:t>
            </a:r>
            <a:r>
              <a:rPr lang="nb-NO" sz="1600" b="1" dirty="0" smtClean="0">
                <a:latin typeface="Arial" charset="0"/>
              </a:rPr>
              <a:t>utdanning</a:t>
            </a:r>
            <a:r>
              <a:rPr kumimoji="0" lang="nb-NO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b-NO" sz="1600" b="1" baseline="0" dirty="0" smtClean="0">
                <a:latin typeface="Arial" charset="0"/>
              </a:rPr>
              <a:t>Utvikler næringslivssamarbeidet mellom Uganda og Norge gjennom kompetansebygging innen</a:t>
            </a:r>
            <a:r>
              <a:rPr lang="nb-NO" sz="1600" b="1" dirty="0" smtClean="0">
                <a:latin typeface="Arial" charset="0"/>
              </a:rPr>
              <a:t> sektorer hvor Norge står sterkt</a:t>
            </a:r>
            <a:endParaRPr kumimoji="0" lang="nb-NO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0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654" t="11995" r="34595" b="20667"/>
          <a:stretch/>
        </p:blipFill>
        <p:spPr bwMode="auto">
          <a:xfrm>
            <a:off x="4397578" y="0"/>
            <a:ext cx="4746422" cy="515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04664"/>
            <a:ext cx="8305800" cy="1143000"/>
          </a:xfrm>
        </p:spPr>
        <p:txBody>
          <a:bodyPr/>
          <a:lstStyle/>
          <a:p>
            <a:r>
              <a:rPr lang="nb-NO" dirty="0" smtClean="0"/>
              <a:t>Presseoppslag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68" t="10660" r="19998" b="6669"/>
          <a:stretch/>
        </p:blipFill>
        <p:spPr bwMode="auto">
          <a:xfrm>
            <a:off x="-1" y="1844824"/>
            <a:ext cx="5660037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228184" y="558924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accent4">
                    <a:lumMod val="10000"/>
                  </a:schemeClr>
                </a:solidFill>
              </a:rPr>
              <a:t>NRK P1 hadde innslag fredag 21.09.12</a:t>
            </a:r>
            <a:endParaRPr lang="nb-NO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6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Venner av Uganda (www.vau.no)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sz="2400" dirty="0" err="1" smtClean="0"/>
              <a:t>VaU</a:t>
            </a:r>
            <a:r>
              <a:rPr lang="nb-NO" sz="2400" dirty="0" smtClean="0"/>
              <a:t> ble startet av personer tilhørende Fredskorpset og har i dag ca. 200 medlemmer</a:t>
            </a:r>
          </a:p>
          <a:p>
            <a:r>
              <a:rPr lang="nb-NO" sz="2400" dirty="0" smtClean="0"/>
              <a:t>Foreningen har bygget 2 skoler i Uganda</a:t>
            </a:r>
          </a:p>
          <a:p>
            <a:r>
              <a:rPr lang="nb-NO" sz="2400" dirty="0" err="1" smtClean="0"/>
              <a:t>VaU</a:t>
            </a:r>
            <a:r>
              <a:rPr lang="nb-NO" sz="2400" dirty="0" smtClean="0"/>
              <a:t> er registrert som NGO i både Norge og Uganda.</a:t>
            </a:r>
          </a:p>
          <a:p>
            <a:pPr lvl="1"/>
            <a:r>
              <a:rPr lang="nb-NO" dirty="0" smtClean="0"/>
              <a:t>Innsamlingskontrollen/NORAD</a:t>
            </a:r>
          </a:p>
          <a:p>
            <a:pPr lvl="1"/>
            <a:r>
              <a:rPr lang="nb-NO" dirty="0" smtClean="0"/>
              <a:t>Reduserte toll/avgifter i Uganda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cap="all" dirty="0"/>
              <a:t>§ 1. FORMÅL</a:t>
            </a:r>
          </a:p>
          <a:p>
            <a:r>
              <a:rPr lang="nb-NO" sz="2900" dirty="0"/>
              <a:t>Foreningen Venner av Uganda har til formål å støtte arbeidet for en økonomisk, sosial og kulturell utvikling av Uganda på demokratisk grunn. I dette arbeidet vil foreningen yte humanitær støtte som etter nærmere vurdering finnes hensiktsmessig.</a:t>
            </a:r>
          </a:p>
          <a:p>
            <a:r>
              <a:rPr lang="nb-NO" sz="2900" dirty="0"/>
              <a:t>Foreningen vil søke samarbeid med tilsvarende foreninger i andre land.</a:t>
            </a:r>
          </a:p>
          <a:p>
            <a:pPr marL="0" indent="0">
              <a:buNone/>
            </a:pPr>
            <a:r>
              <a:rPr lang="nb-NO" b="1" cap="all" dirty="0"/>
              <a:t>§ 2. MEDLEMSKAP</a:t>
            </a:r>
          </a:p>
          <a:p>
            <a:r>
              <a:rPr lang="nb-NO" sz="2900" dirty="0"/>
              <a:t>Foreningen Venner av Uganda består av personer som har spesiell interesse for landet og dets befolkning</a:t>
            </a:r>
            <a:r>
              <a:rPr lang="nb-NO" sz="2900" dirty="0" smtClean="0"/>
              <a:t>.</a:t>
            </a:r>
            <a:endParaRPr lang="nb-NO" sz="29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A10727-268A-4DA6-A092-356148CD935E}" type="datetime1">
              <a:rPr lang="nb-NO" smtClean="0"/>
              <a:pPr>
                <a:defRPr/>
              </a:pPr>
              <a:t>03.05.2014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C323D-A0A1-4216-9225-4A954CCB34E3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8" t="49859" r="73701" b="28806"/>
          <a:stretch/>
        </p:blipFill>
        <p:spPr bwMode="auto">
          <a:xfrm>
            <a:off x="7992000" y="0"/>
            <a:ext cx="1152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41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ing_Cargo_100707 No[1]">
  <a:themeElements>
    <a:clrScheme name="Bring">
      <a:dk1>
        <a:sysClr val="windowText" lastClr="000000"/>
      </a:dk1>
      <a:lt1>
        <a:sysClr val="window" lastClr="FFFFFF"/>
      </a:lt1>
      <a:dk2>
        <a:srgbClr val="717074"/>
      </a:dk2>
      <a:lt2>
        <a:srgbClr val="EEECE1"/>
      </a:lt2>
      <a:accent1>
        <a:srgbClr val="7BC144"/>
      </a:accent1>
      <a:accent2>
        <a:srgbClr val="FDBB2F"/>
      </a:accent2>
      <a:accent3>
        <a:srgbClr val="BFC0C4"/>
      </a:accent3>
      <a:accent4>
        <a:srgbClr val="919195"/>
      </a:accent4>
      <a:accent5>
        <a:srgbClr val="717074"/>
      </a:accent5>
      <a:accent6>
        <a:srgbClr val="E32D22"/>
      </a:accent6>
      <a:hlink>
        <a:srgbClr val="BFC0C4"/>
      </a:hlink>
      <a:folHlink>
        <a:srgbClr val="E5A92A"/>
      </a:folHlink>
    </a:clrScheme>
    <a:fontScheme name="Norska Pos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solidFill>
          <a:schemeClr val="tx2"/>
        </a:solidFill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ring_Mall 1">
        <a:dk1>
          <a:srgbClr val="000000"/>
        </a:dk1>
        <a:lt1>
          <a:srgbClr val="FFFFFF"/>
        </a:lt1>
        <a:dk2>
          <a:srgbClr val="919195"/>
        </a:dk2>
        <a:lt2>
          <a:srgbClr val="BFC0C4"/>
        </a:lt2>
        <a:accent1>
          <a:srgbClr val="7BC144"/>
        </a:accent1>
        <a:accent2>
          <a:srgbClr val="FDBB2F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5A92A"/>
        </a:accent6>
        <a:hlink>
          <a:srgbClr val="BFC0C4"/>
        </a:hlink>
        <a:folHlink>
          <a:srgbClr val="9191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yt">
  <a:themeElements>
    <a:clrScheme name="Fly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ring">
      <a:dk1>
        <a:sysClr val="windowText" lastClr="000000"/>
      </a:dk1>
      <a:lt1>
        <a:sysClr val="window" lastClr="FFFFFF"/>
      </a:lt1>
      <a:dk2>
        <a:srgbClr val="717074"/>
      </a:dk2>
      <a:lt2>
        <a:srgbClr val="EEECE1"/>
      </a:lt2>
      <a:accent1>
        <a:srgbClr val="7BC144"/>
      </a:accent1>
      <a:accent2>
        <a:srgbClr val="FDBB2F"/>
      </a:accent2>
      <a:accent3>
        <a:srgbClr val="BFC0C4"/>
      </a:accent3>
      <a:accent4>
        <a:srgbClr val="919195"/>
      </a:accent4>
      <a:accent5>
        <a:srgbClr val="717074"/>
      </a:accent5>
      <a:accent6>
        <a:srgbClr val="E32D22"/>
      </a:accent6>
      <a:hlink>
        <a:srgbClr val="BFC0C4"/>
      </a:hlink>
      <a:folHlink>
        <a:srgbClr val="E5A92A"/>
      </a:folHlink>
    </a:clrScheme>
    <a:fontScheme name="Norska Pos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ring">
      <a:dk1>
        <a:sysClr val="windowText" lastClr="000000"/>
      </a:dk1>
      <a:lt1>
        <a:sysClr val="window" lastClr="FFFFFF"/>
      </a:lt1>
      <a:dk2>
        <a:srgbClr val="717074"/>
      </a:dk2>
      <a:lt2>
        <a:srgbClr val="EEECE1"/>
      </a:lt2>
      <a:accent1>
        <a:srgbClr val="7BC144"/>
      </a:accent1>
      <a:accent2>
        <a:srgbClr val="FDBB2F"/>
      </a:accent2>
      <a:accent3>
        <a:srgbClr val="BFC0C4"/>
      </a:accent3>
      <a:accent4>
        <a:srgbClr val="919195"/>
      </a:accent4>
      <a:accent5>
        <a:srgbClr val="717074"/>
      </a:accent5>
      <a:accent6>
        <a:srgbClr val="E32D22"/>
      </a:accent6>
      <a:hlink>
        <a:srgbClr val="BFC0C4"/>
      </a:hlink>
      <a:folHlink>
        <a:srgbClr val="E5A92A"/>
      </a:folHlink>
    </a:clrScheme>
    <a:fontScheme name="Norska Pos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y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Bring_Cargo_100707 No[1]</Template>
  <TotalTime>1684</TotalTime>
  <Words>645</Words>
  <Application>Microsoft Office PowerPoint</Application>
  <PresentationFormat>Skjermfremvisning (4:3)</PresentationFormat>
  <Paragraphs>105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Bring_Cargo_100707 No[1]</vt:lpstr>
      <vt:lpstr>Flyt</vt:lpstr>
      <vt:lpstr>Vi trenger overskuddsvarer for å bygge barneskoler i Uganda – kan du hjelpe oss?</vt:lpstr>
      <vt:lpstr>Prosjektet – Magale Naluwande</vt:lpstr>
      <vt:lpstr>Innsamling av container nr 3 er startet – den vil sendes i juni-14</vt:lpstr>
      <vt:lpstr>Container nr 3 – støttes så langt av:</vt:lpstr>
      <vt:lpstr>Status i dag – container nr 3:</vt:lpstr>
      <vt:lpstr>Opprinnelsen til prosjektet</vt:lpstr>
      <vt:lpstr>Vår innsamlingsmodell</vt:lpstr>
      <vt:lpstr>Presseoppslag</vt:lpstr>
      <vt:lpstr>Venner av Uganda (www.vau.no)</vt:lpstr>
      <vt:lpstr>Hjelp oss å hjelpe</vt:lpstr>
      <vt:lpstr>Overskuddsvarer som er etterspurt: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this Presentation, alt 1 Verdana Regular 35 pt</dc:title>
  <dc:creator>berit.bartnes</dc:creator>
  <cp:lastModifiedBy>John Kenneth Selven</cp:lastModifiedBy>
  <cp:revision>136</cp:revision>
  <cp:lastPrinted>2012-09-20T10:22:43Z</cp:lastPrinted>
  <dcterms:created xsi:type="dcterms:W3CDTF">2010-08-20T14:56:12Z</dcterms:created>
  <dcterms:modified xsi:type="dcterms:W3CDTF">2014-05-03T11:38:18Z</dcterms:modified>
</cp:coreProperties>
</file>